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86"/>
    <p:restoredTop sz="94679"/>
  </p:normalViewPr>
  <p:slideViewPr>
    <p:cSldViewPr snapToGrid="0">
      <p:cViewPr varScale="1">
        <p:scale>
          <a:sx n="43" d="100"/>
          <a:sy n="43" d="100"/>
        </p:scale>
        <p:origin x="5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1828800">
              <a:lnSpc>
                <a:spcPct val="90000"/>
              </a:lnSpc>
              <a:defRPr sz="12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Heron flying low over a beach with a short fence in the foreground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8984" y="13081000"/>
            <a:ext cx="453332" cy="44722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hyperlink" Target="https://doi.org/10.1063/1.3395903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nic_web300x250ppi.png" descr="nic_web300x250pp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4016" y="10727084"/>
            <a:ext cx="2675967" cy="2818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AZSGC Logo_300dpi.jpg" descr="AZSGC Logo_300dp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8658" y="10625442"/>
            <a:ext cx="1952581" cy="3021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ua_stack_rgb_4_0.png" descr="ua_stack_rgb_4_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07" y="10787946"/>
            <a:ext cx="2880749" cy="2696961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Energy Partitioning and Particle Acceleration at the Bow Shock of Saturn"/>
          <p:cNvSpPr txBox="1"/>
          <p:nvPr/>
        </p:nvSpPr>
        <p:spPr>
          <a:xfrm>
            <a:off x="1242549" y="1672931"/>
            <a:ext cx="21898902" cy="2405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/>
            </a:lvl1pPr>
          </a:lstStyle>
          <a:p>
            <a:r>
              <a:t>Energy Partitioning and Particle Acceleration at the Bow Shock of Saturn</a:t>
            </a:r>
          </a:p>
        </p:txBody>
      </p:sp>
      <p:sp>
        <p:nvSpPr>
          <p:cNvPr id="132" name="Jamesen Reese"/>
          <p:cNvSpPr txBox="1"/>
          <p:nvPr/>
        </p:nvSpPr>
        <p:spPr>
          <a:xfrm>
            <a:off x="9275303" y="5071485"/>
            <a:ext cx="5833394" cy="952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r>
              <a:t>Jamesen Reese</a:t>
            </a:r>
          </a:p>
        </p:txBody>
      </p:sp>
      <p:sp>
        <p:nvSpPr>
          <p:cNvPr id="133" name="The University of Arizona…"/>
          <p:cNvSpPr txBox="1"/>
          <p:nvPr/>
        </p:nvSpPr>
        <p:spPr>
          <a:xfrm>
            <a:off x="8337252" y="6462636"/>
            <a:ext cx="7709496" cy="3826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4000" b="0"/>
            </a:pPr>
            <a:r>
              <a:t>The University of Arizona </a:t>
            </a:r>
          </a:p>
          <a:p>
            <a:pPr>
              <a:lnSpc>
                <a:spcPct val="120000"/>
              </a:lnSpc>
              <a:defRPr sz="4000" b="0"/>
            </a:pPr>
            <a:endParaRPr/>
          </a:p>
          <a:p>
            <a:pPr>
              <a:lnSpc>
                <a:spcPct val="120000"/>
              </a:lnSpc>
              <a:defRPr sz="4000" b="0"/>
            </a:pPr>
            <a:r>
              <a:t>Arizona Space Grant Consortium </a:t>
            </a:r>
          </a:p>
          <a:p>
            <a:pPr>
              <a:lnSpc>
                <a:spcPct val="120000"/>
              </a:lnSpc>
              <a:defRPr sz="3000" b="0"/>
            </a:pPr>
            <a:r>
              <a:rPr sz="4000"/>
              <a:t>April 22nd 2023</a:t>
            </a:r>
            <a:r>
              <a:t> </a:t>
            </a:r>
          </a:p>
          <a:p>
            <a:pPr>
              <a:lnSpc>
                <a:spcPct val="120000"/>
              </a:lnSpc>
              <a:defRPr sz="2500" b="0"/>
            </a:pPr>
            <a:endParaRPr/>
          </a:p>
          <a:p>
            <a:pPr>
              <a:lnSpc>
                <a:spcPct val="120000"/>
              </a:lnSpc>
              <a:defRPr sz="4000" b="0"/>
            </a:pPr>
            <a:r>
              <a:t>Mentored by Federico Fraschetti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April 2nd 2011"/>
          <p:cNvSpPr txBox="1"/>
          <p:nvPr/>
        </p:nvSpPr>
        <p:spPr>
          <a:xfrm>
            <a:off x="948795" y="1001663"/>
            <a:ext cx="9935012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/>
            </a:lvl1pPr>
          </a:lstStyle>
          <a:p>
            <a:r>
              <a:t>April 2nd 2011</a:t>
            </a:r>
          </a:p>
        </p:txBody>
      </p:sp>
      <p:sp>
        <p:nvSpPr>
          <p:cNvPr id="205" name="Magnetic field profile is neat, ion temperature profile is messy…"/>
          <p:cNvSpPr txBox="1"/>
          <p:nvPr/>
        </p:nvSpPr>
        <p:spPr>
          <a:xfrm>
            <a:off x="752646" y="4482330"/>
            <a:ext cx="11053259" cy="4751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36562" indent="-436562" algn="l">
              <a:lnSpc>
                <a:spcPct val="120000"/>
              </a:lnSpc>
              <a:buSzPct val="125000"/>
              <a:buChar char="•"/>
              <a:defRPr sz="4000" b="0"/>
            </a:pPr>
            <a:r>
              <a:t>Magnetic field profile is neat, ion temperature profile is messy</a:t>
            </a:r>
            <a:br/>
            <a:endParaRPr/>
          </a:p>
          <a:p>
            <a:pPr marL="436562" indent="-436562" algn="l">
              <a:lnSpc>
                <a:spcPct val="120000"/>
              </a:lnSpc>
              <a:buSzPct val="125000"/>
              <a:buChar char="•"/>
              <a:defRPr sz="4000" b="0"/>
            </a:pPr>
            <a:r>
              <a:t>Difficult to conclude nature of ion acceleration</a:t>
            </a:r>
            <a:br/>
            <a:endParaRPr/>
          </a:p>
          <a:p>
            <a:pPr marL="529166" indent="-529166" algn="l">
              <a:lnSpc>
                <a:spcPct val="120000"/>
              </a:lnSpc>
              <a:buSzPct val="125000"/>
              <a:buChar char="•"/>
              <a:defRPr sz="4000" b="0"/>
            </a:pPr>
            <a:r>
              <a:t>This sock profile is similar to the majority of our data, inconclusive</a:t>
            </a:r>
          </a:p>
        </p:txBody>
      </p:sp>
      <p:pic>
        <p:nvPicPr>
          <p:cNvPr id="206" name="AZSGC Logo_300dpi.jpg" descr="AZSGC Logo_300dp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8658" y="10625442"/>
            <a:ext cx="1952581" cy="3021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2011_92_Temperature_4.39_12.39.jpg" descr="2011_92_Temperature_4.39_12.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2544" y="1279296"/>
            <a:ext cx="12011727" cy="9008796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Upstream"/>
          <p:cNvSpPr txBox="1"/>
          <p:nvPr/>
        </p:nvSpPr>
        <p:spPr>
          <a:xfrm>
            <a:off x="18972294" y="3279953"/>
            <a:ext cx="1871775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Upstream</a:t>
            </a:r>
          </a:p>
        </p:txBody>
      </p:sp>
      <p:sp>
        <p:nvSpPr>
          <p:cNvPr id="209" name="Downstream"/>
          <p:cNvSpPr txBox="1"/>
          <p:nvPr/>
        </p:nvSpPr>
        <p:spPr>
          <a:xfrm>
            <a:off x="14307008" y="2468508"/>
            <a:ext cx="2400859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Downstream</a:t>
            </a:r>
          </a:p>
        </p:txBody>
      </p:sp>
      <p:sp>
        <p:nvSpPr>
          <p:cNvPr id="2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Ions from the Magnetosphere?"/>
          <p:cNvSpPr txBox="1"/>
          <p:nvPr/>
        </p:nvSpPr>
        <p:spPr>
          <a:xfrm>
            <a:off x="948795" y="1001663"/>
            <a:ext cx="12335067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/>
            </a:lvl1pPr>
          </a:lstStyle>
          <a:p>
            <a:r>
              <a:t>Ions from the Magnetosphere? </a:t>
            </a:r>
          </a:p>
        </p:txBody>
      </p:sp>
      <p:sp>
        <p:nvSpPr>
          <p:cNvPr id="213" name="Saturn’s magnetosphere may be accelerating the ions…"/>
          <p:cNvSpPr txBox="1"/>
          <p:nvPr/>
        </p:nvSpPr>
        <p:spPr>
          <a:xfrm>
            <a:off x="872780" y="3167268"/>
            <a:ext cx="11053260" cy="4751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36562" indent="-436562" algn="l">
              <a:lnSpc>
                <a:spcPct val="120000"/>
              </a:lnSpc>
              <a:buSzPct val="125000"/>
              <a:buChar char="•"/>
              <a:defRPr sz="4000" b="0"/>
            </a:pPr>
            <a:r>
              <a:t>Saturn’s magnetosphere may be accelerating the ions</a:t>
            </a:r>
            <a:br/>
            <a:endParaRPr/>
          </a:p>
          <a:p>
            <a:pPr marL="436562" indent="-436562" algn="l">
              <a:lnSpc>
                <a:spcPct val="120000"/>
              </a:lnSpc>
              <a:buSzPct val="125000"/>
              <a:buChar char="•"/>
              <a:defRPr sz="4000" b="0"/>
            </a:pPr>
            <a:r>
              <a:t>Investigate this by particle motion through </a:t>
            </a:r>
            <a:r>
              <a:rPr b="1"/>
              <a:t>gyro-radius</a:t>
            </a:r>
            <a:r>
              <a:t> </a:t>
            </a:r>
          </a:p>
          <a:p>
            <a:pPr marL="1071562" lvl="1" indent="-436562" algn="l">
              <a:lnSpc>
                <a:spcPct val="120000"/>
              </a:lnSpc>
              <a:buSzPct val="125000"/>
              <a:buChar char="•"/>
              <a:defRPr sz="4000" b="0"/>
            </a:pPr>
            <a:r>
              <a:t>“Gyro-radius” - the radius of the orbit of charged particles around a magnetic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4" name="Given by"/>
              <p:cNvSpPr txBox="1"/>
              <p:nvPr/>
            </p:nvSpPr>
            <p:spPr>
              <a:xfrm>
                <a:off x="3382063" y="8958766"/>
                <a:ext cx="6034693" cy="15899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lnSpc>
                    <a:spcPct val="120000"/>
                  </a:lnSpc>
                  <a:defRPr sz="4000" b="0"/>
                </a:pPr>
                <a:r>
                  <a:t>Given by </a:t>
                </a:r>
                <a14:m>
                  <m:oMath xmlns:m="http://schemas.openxmlformats.org/officeDocument/2006/math"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𝐫</m:t>
                    </m:r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|=</m:t>
                    </m:r>
                    <m:f>
                      <m:f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num>
                      <m:den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</m:oMath>
                </a14:m>
                <a:endParaRPr/>
              </a:p>
            </p:txBody>
          </p:sp>
        </mc:Choice>
        <mc:Fallback xmlns="">
          <p:sp>
            <p:nvSpPr>
              <p:cNvPr id="214" name="Given by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063" y="8958766"/>
                <a:ext cx="6034693" cy="1589966"/>
              </a:xfrm>
              <a:prstGeom prst="rect">
                <a:avLst/>
              </a:prstGeom>
              <a:blipFill>
                <a:blip r:embed="rId2"/>
                <a:stretch>
                  <a:fillRect l="-4202" b="-634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5" name="AZSGC Logo_300dpi.jpg" descr="AZSGC Logo_300dp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8658" y="10625442"/>
            <a:ext cx="1952581" cy="3021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3-s2.0-B0122274105004919-gr2.gif" descr="3-s2.0-B0122274105004919-gr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1017" y="2750884"/>
            <a:ext cx="9426734" cy="6044827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ource: M.R. Gordinier, Encyclopedia of Physical Science and Technology (Third Edition)"/>
          <p:cNvSpPr txBox="1"/>
          <p:nvPr/>
        </p:nvSpPr>
        <p:spPr>
          <a:xfrm>
            <a:off x="13209665" y="9035152"/>
            <a:ext cx="8432073" cy="899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500" b="0"/>
            </a:lvl1pPr>
          </a:lstStyle>
          <a:p>
            <a:r>
              <a:t>Source: M.R. Gordinier, Encyclopedia of Physical Science and Technology (Third Edition)</a:t>
            </a:r>
          </a:p>
        </p:txBody>
      </p:sp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67393" y="13081000"/>
            <a:ext cx="436514" cy="44722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yration of all ions is much smaller than the Saturn radius, which is much smaller than bow shock radius.…"/>
          <p:cNvSpPr txBox="1"/>
          <p:nvPr/>
        </p:nvSpPr>
        <p:spPr>
          <a:xfrm>
            <a:off x="1742575" y="10318743"/>
            <a:ext cx="20898848" cy="2370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29166" indent="-529166" algn="l">
              <a:buSzPct val="125000"/>
              <a:buChar char="•"/>
              <a:defRPr sz="4000" b="0"/>
            </a:pPr>
            <a:r>
              <a:t>Gyration of all ions is much smaller than the Saturn radius, which is much smaller than bow shock radius.</a:t>
            </a:r>
          </a:p>
          <a:p>
            <a:pPr marL="529166" indent="-529166" algn="l">
              <a:buSzPct val="125000"/>
              <a:buChar char="•"/>
              <a:defRPr sz="4000" b="0"/>
            </a:pPr>
            <a:r>
              <a:t>Does not exceed bounds of shock surface, ions not accelerated by the magnetosphere but by the shock. </a:t>
            </a:r>
          </a:p>
        </p:txBody>
      </p:sp>
      <p:pic>
        <p:nvPicPr>
          <p:cNvPr id="221" name="2008_192_offset_gyro_13.25_3hours.jpg" descr="2008_192_offset_gyro_13.25_3hou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42" y="1005458"/>
            <a:ext cx="11507723" cy="8630792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Upstream"/>
          <p:cNvSpPr txBox="1"/>
          <p:nvPr/>
        </p:nvSpPr>
        <p:spPr>
          <a:xfrm>
            <a:off x="8607207" y="3575236"/>
            <a:ext cx="1871775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Upstream</a:t>
            </a:r>
          </a:p>
        </p:txBody>
      </p:sp>
      <p:sp>
        <p:nvSpPr>
          <p:cNvPr id="223" name="Downstream"/>
          <p:cNvSpPr txBox="1"/>
          <p:nvPr/>
        </p:nvSpPr>
        <p:spPr>
          <a:xfrm>
            <a:off x="2758782" y="2823842"/>
            <a:ext cx="2400859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Downstream</a:t>
            </a:r>
          </a:p>
        </p:txBody>
      </p:sp>
      <p:pic>
        <p:nvPicPr>
          <p:cNvPr id="224" name="2010_298_gyro_offset_16.00_3hours.jpg" descr="2010_298_gyro_offset_16.00_3hou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7970" y="1005458"/>
            <a:ext cx="11507723" cy="8630792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Upstream"/>
          <p:cNvSpPr txBox="1"/>
          <p:nvPr/>
        </p:nvSpPr>
        <p:spPr>
          <a:xfrm>
            <a:off x="19191225" y="7418617"/>
            <a:ext cx="1871775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Upstream</a:t>
            </a:r>
          </a:p>
        </p:txBody>
      </p:sp>
      <p:sp>
        <p:nvSpPr>
          <p:cNvPr id="226" name="Downstream"/>
          <p:cNvSpPr txBox="1"/>
          <p:nvPr/>
        </p:nvSpPr>
        <p:spPr>
          <a:xfrm>
            <a:off x="14373355" y="2108324"/>
            <a:ext cx="2400859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Downstream</a:t>
            </a:r>
          </a:p>
        </p:txBody>
      </p:sp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AZSGC Logo_300dpi.jpg" descr="AZSGC Logo_300dp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8658" y="10625442"/>
            <a:ext cx="1952581" cy="302197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Conclusions"/>
          <p:cNvSpPr txBox="1"/>
          <p:nvPr/>
        </p:nvSpPr>
        <p:spPr>
          <a:xfrm>
            <a:off x="948795" y="1001663"/>
            <a:ext cx="12335067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/>
            </a:lvl1pPr>
          </a:lstStyle>
          <a:p>
            <a:r>
              <a:t>Conclusions</a:t>
            </a:r>
          </a:p>
        </p:txBody>
      </p:sp>
      <p:grpSp>
        <p:nvGrpSpPr>
          <p:cNvPr id="233" name="Group"/>
          <p:cNvGrpSpPr/>
          <p:nvPr/>
        </p:nvGrpSpPr>
        <p:grpSpPr>
          <a:xfrm>
            <a:off x="874381" y="2539307"/>
            <a:ext cx="22635238" cy="8361584"/>
            <a:chOff x="0" y="-310653"/>
            <a:chExt cx="22635236" cy="8361582"/>
          </a:xfrm>
        </p:grpSpPr>
        <p:sp>
          <p:nvSpPr>
            <p:cNvPr id="231" name="Ion temperature spikes yet doesn’t stay large for long…"/>
            <p:cNvSpPr txBox="1"/>
            <p:nvPr/>
          </p:nvSpPr>
          <p:spPr>
            <a:xfrm>
              <a:off x="0" y="-310653"/>
              <a:ext cx="22635236" cy="83615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529166" indent="-529166" algn="l">
                <a:lnSpc>
                  <a:spcPct val="120000"/>
                </a:lnSpc>
                <a:buSzPct val="125000"/>
                <a:buChar char="•"/>
                <a:defRPr sz="3000" b="0"/>
              </a:pPr>
              <a:r>
                <a:rPr dirty="0"/>
                <a:t>Ion temperature spikes yet doesn’t stay large for long</a:t>
              </a:r>
            </a:p>
            <a:p>
              <a:pPr marL="529166" indent="-529166" algn="l">
                <a:lnSpc>
                  <a:spcPct val="120000"/>
                </a:lnSpc>
                <a:buSzPct val="125000"/>
                <a:buChar char="•"/>
                <a:defRPr sz="3000" b="0"/>
              </a:pPr>
              <a:r>
                <a:rPr dirty="0"/>
                <a:t>Shock surface dissipates the plasma body’s kinetic energy into heat and high ion temperatures</a:t>
              </a:r>
            </a:p>
            <a:p>
              <a:pPr marL="529166" indent="-529166" algn="l">
                <a:lnSpc>
                  <a:spcPct val="120000"/>
                </a:lnSpc>
                <a:buSzPct val="125000"/>
                <a:buChar char="•"/>
                <a:defRPr sz="3000" b="0"/>
              </a:pPr>
              <a:r>
                <a:rPr dirty="0"/>
                <a:t>As </a:t>
              </a:r>
              <a:r>
                <a:t>temperature dissipates</a:t>
              </a:r>
              <a:r>
                <a:rPr lang="en-US"/>
                <a:t>,</a:t>
              </a:r>
              <a:r>
                <a:t> </a:t>
              </a:r>
              <a:r>
                <a:rPr dirty="0"/>
                <a:t>energy transfer accelerates the plasma’s charged particles </a:t>
              </a:r>
              <a:br>
                <a:rPr dirty="0"/>
              </a:br>
              <a:endParaRPr dirty="0"/>
            </a:p>
            <a:p>
              <a:pPr marL="529166" indent="-529166" algn="l">
                <a:lnSpc>
                  <a:spcPct val="120000"/>
                </a:lnSpc>
                <a:buSzPct val="125000"/>
                <a:buChar char="•"/>
                <a:defRPr sz="3000" b="0"/>
              </a:pPr>
              <a:r>
                <a:rPr dirty="0"/>
                <a:t>On 192/2008 and 298/2010 charged protons and oxygen ions made up </a:t>
              </a:r>
              <a:r>
                <a:rPr b="1" dirty="0"/>
                <a:t>over 50% </a:t>
              </a:r>
              <a:r>
                <a:rPr dirty="0"/>
                <a:t>of the total downstream energy in both cases while having a </a:t>
              </a:r>
              <a:r>
                <a:rPr b="1" dirty="0"/>
                <a:t>a difference in </a:t>
              </a:r>
              <a:r>
                <a:rPr dirty="0"/>
                <a:t>BN</a:t>
              </a:r>
              <a:r>
                <a:rPr b="1" dirty="0"/>
                <a:t> of 45°</a:t>
              </a:r>
              <a:r>
                <a:rPr dirty="0"/>
                <a:t> (62° and 15°) </a:t>
              </a:r>
            </a:p>
            <a:p>
              <a:pPr marL="1164166" lvl="1" indent="-529166" algn="l">
                <a:lnSpc>
                  <a:spcPct val="120000"/>
                </a:lnSpc>
                <a:buSzPct val="125000"/>
                <a:buChar char="•"/>
                <a:defRPr sz="3000" b="0"/>
              </a:pPr>
              <a:r>
                <a:rPr dirty="0"/>
                <a:t>Compare this to Earth’s bow shock where ion acceleration makes up less than 20% of the total energy budget.</a:t>
              </a:r>
            </a:p>
            <a:p>
              <a:pPr algn="l">
                <a:lnSpc>
                  <a:spcPct val="120000"/>
                </a:lnSpc>
                <a:defRPr sz="3000" b="0"/>
              </a:pPr>
              <a:endParaRPr dirty="0"/>
            </a:p>
            <a:p>
              <a:pPr marL="529166" indent="-529166" algn="l">
                <a:lnSpc>
                  <a:spcPct val="120000"/>
                </a:lnSpc>
                <a:buSzPct val="125000"/>
                <a:buChar char="•"/>
                <a:defRPr sz="3000" b="0"/>
              </a:pPr>
              <a:r>
                <a:rPr dirty="0"/>
                <a:t>Higher energy fraction of ions downstream of Saturn’s bow shock than expected</a:t>
              </a:r>
              <a:br>
                <a:rPr dirty="0"/>
              </a:br>
              <a:endParaRPr dirty="0"/>
            </a:p>
            <a:p>
              <a:pPr marL="529166" indent="-529166" algn="l">
                <a:lnSpc>
                  <a:spcPct val="120000"/>
                </a:lnSpc>
                <a:buSzPct val="125000"/>
                <a:buChar char="•"/>
                <a:defRPr sz="3000" b="0"/>
              </a:pPr>
              <a:r>
                <a:rPr dirty="0"/>
                <a:t>Shows that </a:t>
              </a:r>
              <a:r>
                <a:rPr b="1" dirty="0"/>
                <a:t>a higher Alfvén Mach number ultimately increase</a:t>
              </a:r>
              <a:r>
                <a:rPr lang="en-US" dirty="0"/>
                <a:t>s</a:t>
              </a:r>
              <a:r>
                <a:rPr b="1" dirty="0"/>
                <a:t> the energy of charged energetic particles regardless of angle between magnetic field and shock normal</a:t>
              </a:r>
              <a:r>
                <a:rPr dirty="0"/>
                <a:t>. Still exploring ions of magnetospheric origin.</a:t>
              </a:r>
              <a:br>
                <a:rPr dirty="0"/>
              </a:br>
              <a:endParaRPr dirty="0"/>
            </a:p>
            <a:p>
              <a:pPr marL="529166" indent="-529166" algn="l">
                <a:lnSpc>
                  <a:spcPct val="120000"/>
                </a:lnSpc>
                <a:buSzPct val="125000"/>
                <a:buChar char="•"/>
                <a:defRPr sz="3000" b="0"/>
              </a:pPr>
              <a:r>
                <a:rPr dirty="0"/>
                <a:t>Used </a:t>
              </a:r>
              <a:r>
                <a:rPr b="1" dirty="0"/>
                <a:t>in situ measurements</a:t>
              </a:r>
              <a:r>
                <a:rPr dirty="0"/>
                <a:t> to disproves some numerical simulations that claim quasi-perpendicular shocks are inefficient in particle acceleration. </a:t>
              </a:r>
              <a:r>
                <a:rPr lang="en-US" dirty="0"/>
                <a:t>Possible errors in ion energy arise from the poor data resolution. </a:t>
              </a:r>
              <a:endParaRPr dirty="0"/>
            </a:p>
          </p:txBody>
        </p:sp>
        <p:pic>
          <p:nvPicPr>
            <p:cNvPr id="232" name="Screen Shot 2023-04-03 at 4.38.04 PM.png" descr="Screen Shot 2023-04-03 at 4.38.04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52666" y="2488925"/>
              <a:ext cx="643583" cy="608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AZSGC Logo_300dpi.jpg" descr="AZSGC Logo_300dp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8658" y="10625442"/>
            <a:ext cx="1952581" cy="3021970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A special thanks to"/>
          <p:cNvSpPr txBox="1"/>
          <p:nvPr/>
        </p:nvSpPr>
        <p:spPr>
          <a:xfrm>
            <a:off x="948795" y="1001663"/>
            <a:ext cx="12335067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/>
            </a:lvl1pPr>
          </a:lstStyle>
          <a:p>
            <a:r>
              <a:t>A special thanks to</a:t>
            </a:r>
          </a:p>
        </p:txBody>
      </p:sp>
      <p:sp>
        <p:nvSpPr>
          <p:cNvPr id="238" name="Dr. Federico Fraschetti, Department of Lunar and Planetary Sciences, University of Arizona…"/>
          <p:cNvSpPr txBox="1"/>
          <p:nvPr/>
        </p:nvSpPr>
        <p:spPr>
          <a:xfrm>
            <a:off x="1716012" y="3133997"/>
            <a:ext cx="20951975" cy="744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4000" b="0"/>
            </a:pPr>
            <a:r>
              <a:rPr b="1"/>
              <a:t>Dr. Federico Fraschetti</a:t>
            </a:r>
            <a:r>
              <a:t>, Department of Lunar and Planetary Sciences, University of Arizona</a:t>
            </a:r>
          </a:p>
          <a:p>
            <a:pPr>
              <a:lnSpc>
                <a:spcPct val="150000"/>
              </a:lnSpc>
              <a:defRPr sz="4000" b="0"/>
            </a:pPr>
            <a:r>
              <a:rPr b="1"/>
              <a:t>Liam David</a:t>
            </a:r>
            <a:r>
              <a:t>, Plasma Physics Laboratory, Princeton University</a:t>
            </a:r>
          </a:p>
          <a:p>
            <a:pPr defTabSz="457200">
              <a:lnSpc>
                <a:spcPct val="150000"/>
              </a:lnSpc>
              <a:defRPr sz="4000" b="0"/>
            </a:pPr>
            <a:r>
              <a:rPr b="1"/>
              <a:t>Michelle Coe</a:t>
            </a:r>
            <a:r>
              <a:t> and </a:t>
            </a:r>
            <a:r>
              <a:rPr b="1"/>
              <a:t>Dr. Chandra Holifield Collins</a:t>
            </a:r>
            <a:r>
              <a:t>, Arizona Space Grant Consortium</a:t>
            </a:r>
          </a:p>
          <a:p>
            <a:pPr defTabSz="457200">
              <a:lnSpc>
                <a:spcPct val="150000"/>
              </a:lnSpc>
              <a:defRPr sz="4000"/>
            </a:pPr>
            <a:r>
              <a:t>Harvard Center for Astrophysics</a:t>
            </a:r>
          </a:p>
          <a:p>
            <a:pPr defTabSz="457200">
              <a:lnSpc>
                <a:spcPct val="150000"/>
              </a:lnSpc>
              <a:defRPr sz="4000" b="0"/>
            </a:pPr>
            <a:endParaRPr/>
          </a:p>
          <a:p>
            <a:pPr defTabSz="457200">
              <a:lnSpc>
                <a:spcPct val="150000"/>
              </a:lnSpc>
              <a:defRPr sz="4000"/>
            </a:pPr>
            <a:r>
              <a:t>The University of Arizona</a:t>
            </a:r>
          </a:p>
          <a:p>
            <a:pPr defTabSz="457200">
              <a:lnSpc>
                <a:spcPct val="150000"/>
              </a:lnSpc>
              <a:defRPr sz="4000"/>
            </a:pPr>
            <a:r>
              <a:t>Arizona Space Grant Consortium </a:t>
            </a:r>
          </a:p>
          <a:p>
            <a:pPr defTabSz="457200">
              <a:lnSpc>
                <a:spcPct val="150000"/>
              </a:lnSpc>
              <a:defRPr sz="4000"/>
            </a:pPr>
            <a:endParaRPr/>
          </a:p>
          <a:p>
            <a:pPr defTabSz="457200">
              <a:lnSpc>
                <a:spcPct val="150000"/>
              </a:lnSpc>
              <a:defRPr sz="4000"/>
            </a:pPr>
            <a:r>
              <a:t>The National Aeronautics and Space Administration</a:t>
            </a:r>
          </a:p>
        </p:txBody>
      </p:sp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nic_web300x250ppi.png" descr="nic_web300x250pp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4016" y="10727084"/>
            <a:ext cx="2675967" cy="2818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AZSGC Logo_300dpi.jpg" descr="AZSGC Logo_300dp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8658" y="10625442"/>
            <a:ext cx="1952581" cy="3021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ua_stack_rgb_4_0.png" descr="ua_stack_rgb_4_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07" y="10787946"/>
            <a:ext cx="2880749" cy="2696961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Thank You."/>
          <p:cNvSpPr txBox="1"/>
          <p:nvPr/>
        </p:nvSpPr>
        <p:spPr>
          <a:xfrm>
            <a:off x="7089576" y="5065534"/>
            <a:ext cx="10204848" cy="2236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/>
            </a:lvl1pPr>
          </a:lstStyle>
          <a:p>
            <a:r>
              <a:t>Thank You.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MHD Jump Conditions.pdf" descr="MHD Jump Conditions.pdf"/>
          <p:cNvPicPr>
            <a:picLocks noChangeAspect="1"/>
          </p:cNvPicPr>
          <p:nvPr/>
        </p:nvPicPr>
        <p:blipFill>
          <a:blip r:embed="rId2"/>
          <a:srcRect l="12774" t="9404" r="11537" b="38426"/>
          <a:stretch>
            <a:fillRect/>
          </a:stretch>
        </p:blipFill>
        <p:spPr>
          <a:xfrm>
            <a:off x="6480968" y="1572426"/>
            <a:ext cx="11421914" cy="10188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AZSGC Logo_300dpi.jpg" descr="AZSGC Logo_300dp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8658" y="10625442"/>
            <a:ext cx="1952581" cy="3021970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Interplanetary Bow Shocks"/>
          <p:cNvSpPr txBox="1"/>
          <p:nvPr/>
        </p:nvSpPr>
        <p:spPr>
          <a:xfrm>
            <a:off x="948795" y="1001663"/>
            <a:ext cx="9935012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/>
            </a:lvl1pPr>
          </a:lstStyle>
          <a:p>
            <a:r>
              <a:t>Interplanetary Bow Shocks</a:t>
            </a:r>
          </a:p>
        </p:txBody>
      </p:sp>
      <p:sp>
        <p:nvSpPr>
          <p:cNvPr id="137" name="Bow shock forms when blunt object interrupts flow of viscous medium at supersonic speeds…"/>
          <p:cNvSpPr txBox="1"/>
          <p:nvPr/>
        </p:nvSpPr>
        <p:spPr>
          <a:xfrm>
            <a:off x="959048" y="3199473"/>
            <a:ext cx="9594761" cy="8163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29166" indent="-529166" algn="l">
              <a:lnSpc>
                <a:spcPct val="120000"/>
              </a:lnSpc>
              <a:buSzPct val="125000"/>
              <a:buChar char="•"/>
              <a:defRPr sz="4000" b="0"/>
            </a:pPr>
            <a:r>
              <a:t>Bow shock forms when blunt object interrupts flow of viscous medium at supersonic speeds</a:t>
            </a:r>
            <a:br/>
            <a:endParaRPr/>
          </a:p>
          <a:p>
            <a:pPr marL="529166" indent="-529166" algn="l">
              <a:lnSpc>
                <a:spcPct val="120000"/>
              </a:lnSpc>
              <a:buSzPct val="125000"/>
              <a:buChar char="•"/>
              <a:defRPr sz="4000" b="0"/>
            </a:pPr>
            <a:r>
              <a:t>Sudden change in pressure, density, and temperature of medium at shock </a:t>
            </a:r>
            <a:br/>
            <a:endParaRPr/>
          </a:p>
          <a:p>
            <a:pPr marL="529166" indent="-529166" algn="l">
              <a:lnSpc>
                <a:spcPct val="120000"/>
              </a:lnSpc>
              <a:buSzPct val="125000"/>
              <a:buChar char="•"/>
              <a:defRPr sz="4000" b="0"/>
            </a:pPr>
            <a:r>
              <a:t>Flow of charged plasmas in space encounter magnetic field bubble (magnetosphere) of planets</a:t>
            </a:r>
            <a:br/>
            <a:endParaRPr/>
          </a:p>
          <a:p>
            <a:pPr marL="529166" indent="-529166" algn="l">
              <a:lnSpc>
                <a:spcPct val="120000"/>
              </a:lnSpc>
              <a:buSzPct val="125000"/>
              <a:buChar char="•"/>
              <a:defRPr sz="4000" b="0"/>
            </a:pPr>
            <a:r>
              <a:t>Saturn’s bow shock is stationary</a:t>
            </a:r>
          </a:p>
        </p:txBody>
      </p:sp>
      <p:pic>
        <p:nvPicPr>
          <p:cNvPr id="13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2585" y="1776206"/>
            <a:ext cx="10129764" cy="7710104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Infrared imaging of plasma encountering the magnetosphere of star Kappa Cassiopeiae.…"/>
          <p:cNvSpPr txBox="1"/>
          <p:nvPr/>
        </p:nvSpPr>
        <p:spPr>
          <a:xfrm>
            <a:off x="12640610" y="9627096"/>
            <a:ext cx="8432074" cy="1339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500" b="0"/>
            </a:pPr>
            <a:r>
              <a:t>Infrared imaging of plasma encountering the magnetosphere of star Kappa Cassiopeiae. </a:t>
            </a:r>
          </a:p>
          <a:p>
            <a:pPr algn="l">
              <a:lnSpc>
                <a:spcPct val="120000"/>
              </a:lnSpc>
              <a:defRPr sz="2500" b="0"/>
            </a:pPr>
            <a:r>
              <a:t>Source: NASA Spitzer Space Telescope</a:t>
            </a: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43742" y="13081000"/>
            <a:ext cx="283816" cy="44722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AZSGC Logo_300dpi.jpg" descr="AZSGC Logo_300dp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8658" y="10625442"/>
            <a:ext cx="1952581" cy="3021970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aturn"/>
          <p:cNvSpPr txBox="1"/>
          <p:nvPr/>
        </p:nvSpPr>
        <p:spPr>
          <a:xfrm>
            <a:off x="948795" y="1001663"/>
            <a:ext cx="9935012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/>
            </a:lvl1pPr>
          </a:lstStyle>
          <a:p>
            <a:r>
              <a:t>Saturn</a:t>
            </a:r>
          </a:p>
        </p:txBody>
      </p:sp>
      <p:sp>
        <p:nvSpPr>
          <p:cNvPr id="144" name="Shocks are characterized by Alfvén Mach numbers MA…"/>
          <p:cNvSpPr txBox="1"/>
          <p:nvPr/>
        </p:nvSpPr>
        <p:spPr>
          <a:xfrm>
            <a:off x="685948" y="2868066"/>
            <a:ext cx="23012104" cy="7268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29166" indent="-529166" algn="l">
              <a:lnSpc>
                <a:spcPct val="120000"/>
              </a:lnSpc>
              <a:buSzPct val="125000"/>
              <a:buChar char="•"/>
              <a:defRPr sz="3500" b="0"/>
            </a:pPr>
            <a:r>
              <a:rPr dirty="0"/>
              <a:t>Shocks are characterized by </a:t>
            </a:r>
            <a:r>
              <a:rPr b="1" dirty="0"/>
              <a:t>Alfvén Mach numbers </a:t>
            </a:r>
            <a:r>
              <a:rPr dirty="0"/>
              <a:t>MA</a:t>
            </a:r>
          </a:p>
          <a:p>
            <a:pPr marL="1164166" lvl="1" indent="-529166" algn="l">
              <a:lnSpc>
                <a:spcPct val="120000"/>
              </a:lnSpc>
              <a:buSzPct val="125000"/>
              <a:buChar char="•"/>
              <a:defRPr sz="3500" b="0"/>
            </a:pPr>
            <a:r>
              <a:rPr dirty="0"/>
              <a:t>“Alfvén Mach numbers” - the speed of plasma flow divided by the speed of transverse Alfvén waves which propagate through magnetic field lines</a:t>
            </a:r>
            <a:br>
              <a:rPr dirty="0"/>
            </a:br>
            <a:endParaRPr dirty="0"/>
          </a:p>
          <a:p>
            <a:pPr marL="529166" indent="-529166" algn="l">
              <a:lnSpc>
                <a:spcPct val="120000"/>
              </a:lnSpc>
              <a:buSzPct val="125000"/>
              <a:buChar char="•"/>
              <a:defRPr sz="3500" b="0"/>
            </a:pPr>
            <a:r>
              <a:rPr dirty="0"/>
              <a:t>The bow shock of Saturn is a unique laboratory</a:t>
            </a:r>
          </a:p>
          <a:p>
            <a:pPr marL="1164166" lvl="1" indent="-529166" algn="l">
              <a:lnSpc>
                <a:spcPct val="120000"/>
              </a:lnSpc>
              <a:buSzPct val="125000"/>
              <a:buChar char="•"/>
              <a:defRPr sz="3500" b="0"/>
            </a:pPr>
            <a:r>
              <a:rPr dirty="0"/>
              <a:t>The solar wind fluid at Saturn’s position has high Alfvén Mach numbers (MA ~ 10-100) compared to that of Earth (MA ~ 4-8)</a:t>
            </a:r>
          </a:p>
          <a:p>
            <a:pPr marL="1164166" lvl="1" indent="-529166" algn="l">
              <a:lnSpc>
                <a:spcPct val="120000"/>
              </a:lnSpc>
              <a:buSzPct val="125000"/>
              <a:buChar char="•"/>
              <a:defRPr sz="3500" b="0"/>
            </a:pPr>
            <a:r>
              <a:rPr dirty="0"/>
              <a:t>At 10 AU, the planet is within the range of spacecraft such as the </a:t>
            </a:r>
            <a:r>
              <a:rPr b="1" dirty="0"/>
              <a:t>Cassini Probe</a:t>
            </a:r>
            <a:br>
              <a:rPr b="1" dirty="0"/>
            </a:br>
            <a:endParaRPr b="1" dirty="0"/>
          </a:p>
          <a:p>
            <a:pPr marL="529166" indent="-529166" algn="l">
              <a:lnSpc>
                <a:spcPct val="120000"/>
              </a:lnSpc>
              <a:buSzPct val="125000"/>
              <a:buChar char="•"/>
              <a:defRPr sz="3500" b="0"/>
            </a:pPr>
            <a:r>
              <a:rPr dirty="0"/>
              <a:t>Energetic ions from steady flow of thermal wind trapped at stationary bow shock</a:t>
            </a:r>
            <a:br>
              <a:rPr dirty="0"/>
            </a:br>
            <a:endParaRPr dirty="0"/>
          </a:p>
          <a:p>
            <a:pPr marL="529166" indent="-529166" algn="l">
              <a:lnSpc>
                <a:spcPct val="120000"/>
              </a:lnSpc>
              <a:buSzPct val="125000"/>
              <a:buChar char="•"/>
              <a:defRPr sz="3500" b="0"/>
            </a:pPr>
            <a:r>
              <a:rPr dirty="0"/>
              <a:t>Study of the energy and acceleration of such particles will give insight to the nature and origin of cosmic-rays</a:t>
            </a:r>
          </a:p>
        </p:txBody>
      </p:sp>
      <p:pic>
        <p:nvPicPr>
          <p:cNvPr id="145" name="Alfven Mach.png" descr="Alfven Mac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0138" y="2741706"/>
            <a:ext cx="827208" cy="667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Alfven Mach.png" descr="Alfven Mac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3880" y="5953489"/>
            <a:ext cx="730675" cy="589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Alfven Mach.png" descr="Alfven Mac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139" y="6563089"/>
            <a:ext cx="730675" cy="589822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43742" y="13081000"/>
            <a:ext cx="283816" cy="44722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AZSGC Logo_300dpi.jpg" descr="AZSGC Logo_300dp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8658" y="10625442"/>
            <a:ext cx="1952581" cy="302197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Methodology"/>
          <p:cNvSpPr txBox="1"/>
          <p:nvPr/>
        </p:nvSpPr>
        <p:spPr>
          <a:xfrm>
            <a:off x="948795" y="1001663"/>
            <a:ext cx="9935012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/>
            </a:lvl1pPr>
          </a:lstStyle>
          <a:p>
            <a:r>
              <a:t>Methodology</a:t>
            </a:r>
          </a:p>
        </p:txBody>
      </p:sp>
      <p:sp>
        <p:nvSpPr>
          <p:cNvPr id="152" name="The discontinuity jump conditions for magnetohydrodynamics state that mass, momentum, and energy of the plasma must be conserved across the shock.…"/>
          <p:cNvSpPr txBox="1"/>
          <p:nvPr/>
        </p:nvSpPr>
        <p:spPr>
          <a:xfrm>
            <a:off x="806114" y="3476630"/>
            <a:ext cx="11756632" cy="8639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29166" indent="-529166" algn="l">
              <a:lnSpc>
                <a:spcPct val="120000"/>
              </a:lnSpc>
              <a:buSzPct val="125000"/>
              <a:buChar char="•"/>
              <a:defRPr sz="3300" b="0"/>
            </a:pPr>
            <a:r>
              <a:t>The discontinuity jump conditions for </a:t>
            </a:r>
            <a:r>
              <a:rPr b="1"/>
              <a:t>magnetohydrodynamics</a:t>
            </a:r>
            <a:r>
              <a:t> state that </a:t>
            </a:r>
            <a:r>
              <a:rPr b="1"/>
              <a:t>mass</a:t>
            </a:r>
            <a:r>
              <a:t>, </a:t>
            </a:r>
            <a:r>
              <a:rPr b="1"/>
              <a:t>momentum</a:t>
            </a:r>
            <a:r>
              <a:t>, and </a:t>
            </a:r>
            <a:r>
              <a:rPr b="1"/>
              <a:t>energy</a:t>
            </a:r>
            <a:r>
              <a:t> of the plasma must be conserved across the shock. </a:t>
            </a:r>
          </a:p>
          <a:p>
            <a:pPr marL="1164166" lvl="1" indent="-529166" algn="l">
              <a:lnSpc>
                <a:spcPct val="120000"/>
              </a:lnSpc>
              <a:buSzPct val="125000"/>
              <a:buChar char="•"/>
              <a:defRPr sz="3300" b="0"/>
            </a:pPr>
            <a:r>
              <a:t>The equations are written in the rest frame of the shock </a:t>
            </a:r>
            <a:br/>
            <a:endParaRPr/>
          </a:p>
          <a:p>
            <a:pPr marL="529166" indent="-529166" algn="l">
              <a:lnSpc>
                <a:spcPct val="120000"/>
              </a:lnSpc>
              <a:buSzPct val="125000"/>
              <a:buChar char="•"/>
              <a:defRPr sz="3300" b="0"/>
            </a:pPr>
            <a:r>
              <a:rPr b="1"/>
              <a:t>In-situ measurements</a:t>
            </a:r>
            <a:r>
              <a:t> to analyze total energy of plasma before (upstream) and after (downstream) the shock</a:t>
            </a:r>
            <a:br/>
            <a:endParaRPr/>
          </a:p>
          <a:p>
            <a:pPr marL="529166" indent="-529166" algn="l">
              <a:lnSpc>
                <a:spcPct val="120000"/>
              </a:lnSpc>
              <a:buSzPct val="125000"/>
              <a:buChar char="•"/>
              <a:defRPr sz="3300" b="0"/>
            </a:pPr>
            <a:r>
              <a:t>Total energies are made up by fractional energies</a:t>
            </a:r>
          </a:p>
          <a:p>
            <a:pPr marL="1164166" lvl="1" indent="-529166" algn="l">
              <a:lnSpc>
                <a:spcPct val="120000"/>
              </a:lnSpc>
              <a:buSzPct val="125000"/>
              <a:buChar char="•"/>
              <a:defRPr sz="3300" b="0"/>
            </a:pPr>
            <a:r>
              <a:t>Plasma’s internal energy associated with heat (</a:t>
            </a:r>
            <a:r>
              <a:rPr b="1"/>
              <a:t>enthalpy</a:t>
            </a:r>
            <a:r>
              <a:t>), energy in magnetic field, and kinetic motion</a:t>
            </a:r>
            <a:br/>
            <a:endParaRPr/>
          </a:p>
          <a:p>
            <a:pPr marL="529166" indent="-529166" algn="l">
              <a:lnSpc>
                <a:spcPct val="120000"/>
              </a:lnSpc>
              <a:buSzPct val="125000"/>
              <a:buChar char="•"/>
              <a:defRPr sz="3300" b="0"/>
            </a:pPr>
            <a:r>
              <a:t>Includes </a:t>
            </a:r>
            <a:r>
              <a:rPr b="1"/>
              <a:t>contributions from energetic ions downstream</a:t>
            </a:r>
            <a:br/>
            <a:endParaRPr/>
          </a:p>
        </p:txBody>
      </p:sp>
      <p:pic>
        <p:nvPicPr>
          <p:cNvPr id="153" name="Overview-of-the-spacecraft-encounter-with-Saturns-bow-shock-on-3-February-2007-Not-to.png" descr="Overview-of-the-spacecraft-encounter-with-Saturns-bow-shock-on-3-February-2007-Not-to.png"/>
          <p:cNvPicPr>
            <a:picLocks noChangeAspect="1"/>
          </p:cNvPicPr>
          <p:nvPr/>
        </p:nvPicPr>
        <p:blipFill>
          <a:blip r:embed="rId3"/>
          <a:srcRect b="45868"/>
          <a:stretch>
            <a:fillRect/>
          </a:stretch>
        </p:blipFill>
        <p:spPr>
          <a:xfrm>
            <a:off x="13459104" y="3026634"/>
            <a:ext cx="10080481" cy="6117963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154" name="Source: Masters, A. &amp; Stawarz, L. &amp; Fujimoto, M. &amp; Schwartz, S. &amp; Sergis, Nick &amp; Thomsen, Michelle &amp; Retinò, Alessandro &amp; Hasegawa, Hiroshi &amp; Lewis, G. &amp; Coates, Andrew &amp; Canu, P. &amp; Dougherty, M.. (2013). Electron acceleration to relativistic energies at"/>
          <p:cNvSpPr txBox="1"/>
          <p:nvPr/>
        </p:nvSpPr>
        <p:spPr>
          <a:xfrm>
            <a:off x="13391712" y="9150780"/>
            <a:ext cx="8001569" cy="2669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500" b="0">
                <a:solidFill>
                  <a:srgbClr val="333333"/>
                </a:solidFill>
              </a:defRPr>
            </a:pPr>
            <a:r>
              <a:t>Source: Masters, A. &amp; Stawarz, L. &amp; Fujimoto, M. &amp; Schwartz, S. &amp; Sergis, Nick &amp; Thomsen, Michelle &amp; Retinò, Alessandro &amp; Hasegawa, Hiroshi &amp; Lewis, G. &amp; Coates, Andrew &amp; Canu, P. &amp; Dougherty, M.. (2013). Electron acceleration to relativistic energies at a strong</a:t>
            </a:r>
          </a:p>
          <a:p>
            <a:pPr algn="l" defTabSz="457200">
              <a:defRPr sz="2500" b="0">
                <a:solidFill>
                  <a:srgbClr val="333333"/>
                </a:solidFill>
              </a:defRPr>
            </a:pPr>
            <a:r>
              <a:t>quasi-parallel shock wave. Nature Physics. 9. 10.1038/nphys2541. </a:t>
            </a:r>
          </a:p>
        </p:txBody>
      </p:sp>
      <p:sp>
        <p:nvSpPr>
          <p:cNvPr id="155" name="Upstream"/>
          <p:cNvSpPr txBox="1"/>
          <p:nvPr/>
        </p:nvSpPr>
        <p:spPr>
          <a:xfrm>
            <a:off x="14045066" y="2267508"/>
            <a:ext cx="2457600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Upstream</a:t>
            </a:r>
          </a:p>
        </p:txBody>
      </p:sp>
      <p:sp>
        <p:nvSpPr>
          <p:cNvPr id="156" name="Downstream"/>
          <p:cNvSpPr txBox="1"/>
          <p:nvPr/>
        </p:nvSpPr>
        <p:spPr>
          <a:xfrm>
            <a:off x="17818427" y="2267508"/>
            <a:ext cx="3163045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Downstream</a:t>
            </a:r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43742" y="13081000"/>
            <a:ext cx="283816" cy="44722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AZSGC Logo_300dpi.jpg" descr="AZSGC Logo_300dp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8658" y="10625442"/>
            <a:ext cx="1952581" cy="302197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Data Selection"/>
          <p:cNvSpPr txBox="1"/>
          <p:nvPr/>
        </p:nvSpPr>
        <p:spPr>
          <a:xfrm>
            <a:off x="948795" y="1001663"/>
            <a:ext cx="9935012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/>
            </a:lvl1pPr>
          </a:lstStyle>
          <a:p>
            <a:r>
              <a:t>Data Selection</a:t>
            </a:r>
          </a:p>
        </p:txBody>
      </p:sp>
      <p:sp>
        <p:nvSpPr>
          <p:cNvPr id="161" name="The angle between the magnetic field and shock normal vector BN characterizes bow shocks…"/>
          <p:cNvSpPr txBox="1"/>
          <p:nvPr/>
        </p:nvSpPr>
        <p:spPr>
          <a:xfrm>
            <a:off x="668513" y="3998189"/>
            <a:ext cx="11756631" cy="6334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36562" indent="-436562" algn="l">
              <a:lnSpc>
                <a:spcPct val="120000"/>
              </a:lnSpc>
              <a:buSzPct val="125000"/>
              <a:buChar char="•"/>
              <a:defRPr sz="3300" b="0"/>
            </a:pPr>
            <a:r>
              <a:rPr dirty="0"/>
              <a:t>The angle between the magnetic field and shock normal vector BN characterizes bow shocks</a:t>
            </a:r>
          </a:p>
          <a:p>
            <a:pPr marL="1071562" lvl="1" indent="-436562" algn="l">
              <a:lnSpc>
                <a:spcPct val="120000"/>
              </a:lnSpc>
              <a:buSzPct val="125000"/>
              <a:buChar char="•"/>
              <a:defRPr sz="3300" b="0"/>
            </a:pPr>
            <a:r>
              <a:rPr dirty="0"/>
              <a:t>BN &gt; 45° “quasi-perpendicular”</a:t>
            </a:r>
          </a:p>
          <a:p>
            <a:pPr marL="1071562" lvl="1" indent="-436562" algn="l">
              <a:lnSpc>
                <a:spcPct val="120000"/>
              </a:lnSpc>
              <a:buSzPct val="125000"/>
              <a:buChar char="•"/>
              <a:defRPr sz="3300" b="0"/>
            </a:pPr>
            <a:r>
              <a:rPr dirty="0"/>
              <a:t>BN &lt; 45° “quasi-parallel</a:t>
            </a:r>
          </a:p>
          <a:p>
            <a:pPr algn="l">
              <a:lnSpc>
                <a:spcPct val="120000"/>
              </a:lnSpc>
              <a:defRPr sz="3300" b="0"/>
            </a:pPr>
            <a:endParaRPr dirty="0"/>
          </a:p>
          <a:p>
            <a:pPr marL="436562" indent="-436562" algn="l">
              <a:lnSpc>
                <a:spcPct val="120000"/>
              </a:lnSpc>
              <a:buSzPct val="125000"/>
              <a:buChar char="•"/>
              <a:defRPr sz="3300" b="0"/>
            </a:pPr>
            <a:r>
              <a:rPr dirty="0"/>
              <a:t>Data taken from the Cassini Plasma Spectrometer (CAPS), Cosmic Dust Analyzer (CDA), and Magnetospheric Imaging Instrument (MIMI) measurements</a:t>
            </a:r>
            <a:br>
              <a:rPr dirty="0"/>
            </a:br>
            <a:endParaRPr dirty="0"/>
          </a:p>
          <a:p>
            <a:pPr marL="436562" indent="-436562" algn="l">
              <a:lnSpc>
                <a:spcPct val="120000"/>
              </a:lnSpc>
              <a:buSzPct val="125000"/>
              <a:buChar char="•"/>
              <a:defRPr sz="3300" b="0"/>
            </a:pPr>
            <a:r>
              <a:rPr dirty="0"/>
              <a:t>463 shocks from 2007-2012 that varied in Alfvén number and BN </a:t>
            </a:r>
          </a:p>
        </p:txBody>
      </p:sp>
      <p:pic>
        <p:nvPicPr>
          <p:cNvPr id="162" name="Screen Shot 2023-04-03 at 4.38.04 PM.png" descr="Screen Shot 2023-04-03 at 4.38.0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211" y="5000210"/>
            <a:ext cx="702883" cy="664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Screen Shot 2023-04-03 at 4.38.04 PM.png" descr="Screen Shot 2023-04-03 at 4.38.0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211" y="5581353"/>
            <a:ext cx="702883" cy="664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Screen Shot 2023-04-03 at 4.38.04 PM.png" descr="Screen Shot 2023-04-03 at 4.38.0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603" y="4446853"/>
            <a:ext cx="702884" cy="664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Screen Shot 2023-04-03 at 4.38.04 PM.png" descr="Screen Shot 2023-04-03 at 4.38.0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938" y="9871937"/>
            <a:ext cx="702884" cy="664889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ource: X. Blanco-Cano, Bow shocks in the solar wind: lessons towards understanding interplanetary shocks. AIP Conf. Proc. 1216(1), 459–465 (2010). https://doi.org/10.1063/1.3395903"/>
          <p:cNvSpPr txBox="1"/>
          <p:nvPr/>
        </p:nvSpPr>
        <p:spPr>
          <a:xfrm>
            <a:off x="13137712" y="10204382"/>
            <a:ext cx="6104619" cy="1932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500" b="0">
                <a:solidFill>
                  <a:srgbClr val="333333"/>
                </a:solidFill>
              </a:defRPr>
            </a:pPr>
            <a:r>
              <a:t>Source: X. Blanco-Cano, Bow shocks in the solar wind: lessons towards understanding interplanetary shocks. AIP Conf. Proc. </a:t>
            </a:r>
            <a:r>
              <a:rPr b="1"/>
              <a:t>1216</a:t>
            </a:r>
            <a:r>
              <a:t>(1), 459–465 (2010). </a:t>
            </a:r>
            <a:r>
              <a:rPr u="sng">
                <a:solidFill>
                  <a:srgbClr val="004B83"/>
                </a:solidFill>
                <a:uFill>
                  <a:solidFill>
                    <a:srgbClr val="004B83"/>
                  </a:solidFill>
                </a:uFill>
                <a:hlinkClick r:id="rId4"/>
              </a:rPr>
              <a:t>https://doi.org/10.1063/1.3395903</a:t>
            </a:r>
          </a:p>
        </p:txBody>
      </p:sp>
      <p:pic>
        <p:nvPicPr>
          <p:cNvPr id="167" name="11214_2018_516_Fig17_HTML.png.jpeg" descr="11214_2018_516_Fig17_HTML.png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45840" y="661019"/>
            <a:ext cx="9935011" cy="9463447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Line"/>
          <p:cNvSpPr/>
          <p:nvPr/>
        </p:nvSpPr>
        <p:spPr>
          <a:xfrm flipH="1">
            <a:off x="17227253" y="7341079"/>
            <a:ext cx="2158866" cy="1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9" name="Line"/>
          <p:cNvSpPr/>
          <p:nvPr/>
        </p:nvSpPr>
        <p:spPr>
          <a:xfrm flipH="1" flipV="1">
            <a:off x="17713215" y="5111742"/>
            <a:ext cx="1690371" cy="2235336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70" name="Line"/>
          <p:cNvSpPr/>
          <p:nvPr/>
        </p:nvSpPr>
        <p:spPr>
          <a:xfrm>
            <a:off x="10449650" y="2611054"/>
            <a:ext cx="8228985" cy="4447123"/>
          </a:xfrm>
          <a:prstGeom prst="line">
            <a:avLst/>
          </a:prstGeom>
          <a:ln w="7620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71" name="Normal"/>
          <p:cNvSpPr txBox="1"/>
          <p:nvPr/>
        </p:nvSpPr>
        <p:spPr>
          <a:xfrm>
            <a:off x="17702591" y="7397429"/>
            <a:ext cx="1208188" cy="45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t>Normal</a:t>
            </a:r>
          </a:p>
        </p:txBody>
      </p:sp>
      <p:sp>
        <p:nvSpPr>
          <p:cNvPr id="172" name="B"/>
          <p:cNvSpPr txBox="1"/>
          <p:nvPr/>
        </p:nvSpPr>
        <p:spPr>
          <a:xfrm>
            <a:off x="18134890" y="5162985"/>
            <a:ext cx="343590" cy="45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t>B</a:t>
            </a:r>
          </a:p>
        </p:txBody>
      </p:sp>
      <p:pic>
        <p:nvPicPr>
          <p:cNvPr id="173" name="Screen Shot 2023-04-03 at 4.38.04 PM.png" descr="Screen Shot 2023-04-03 at 4.38.0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237" y="1068574"/>
            <a:ext cx="1581997" cy="1496483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43742" y="13081000"/>
            <a:ext cx="283816" cy="44722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43742" y="13081000"/>
            <a:ext cx="283816" cy="44722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177" name="Histogram2.jpg" descr="Histogram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098" y="993823"/>
            <a:ext cx="15637804" cy="11728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Up1.jpg" descr="Up1.jpg"/>
          <p:cNvPicPr>
            <a:picLocks noChangeAspect="1"/>
          </p:cNvPicPr>
          <p:nvPr/>
        </p:nvPicPr>
        <p:blipFill>
          <a:blip r:embed="rId2"/>
          <a:srcRect l="3618" r="3618"/>
          <a:stretch>
            <a:fillRect/>
          </a:stretch>
        </p:blipFill>
        <p:spPr>
          <a:xfrm>
            <a:off x="361902" y="3008634"/>
            <a:ext cx="12095098" cy="7301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Down1.jpg" descr="Down1.jpg"/>
          <p:cNvPicPr>
            <a:picLocks noChangeAspect="1"/>
          </p:cNvPicPr>
          <p:nvPr/>
        </p:nvPicPr>
        <p:blipFill>
          <a:blip r:embed="rId3"/>
          <a:srcRect l="3618" r="3618"/>
          <a:stretch>
            <a:fillRect/>
          </a:stretch>
        </p:blipFill>
        <p:spPr>
          <a:xfrm>
            <a:off x="11956027" y="2875085"/>
            <a:ext cx="12537767" cy="7568872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Upstream/Downstream Energy"/>
          <p:cNvSpPr txBox="1"/>
          <p:nvPr/>
        </p:nvSpPr>
        <p:spPr>
          <a:xfrm>
            <a:off x="948795" y="1001663"/>
            <a:ext cx="11436748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/>
            </a:lvl1pPr>
          </a:lstStyle>
          <a:p>
            <a:r>
              <a:t>Upstream/Downstream Energy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43742" y="13081000"/>
            <a:ext cx="283816" cy="44722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83" name="Inconsistencies in upstream enthalpy due to insufficient time resolution of data, Cassini not designed for this scope"/>
          <p:cNvSpPr txBox="1"/>
          <p:nvPr/>
        </p:nvSpPr>
        <p:spPr>
          <a:xfrm>
            <a:off x="4174252" y="11311482"/>
            <a:ext cx="16035496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0"/>
            </a:lvl1pPr>
          </a:lstStyle>
          <a:p>
            <a:r>
              <a:rPr lang="en-US" dirty="0"/>
              <a:t>Inflated</a:t>
            </a:r>
            <a:r>
              <a:rPr dirty="0"/>
              <a:t> upstream enthalpy due to insufficient time resolution of data, Cassini not designed for this scope</a:t>
            </a:r>
          </a:p>
        </p:txBody>
      </p:sp>
      <p:sp>
        <p:nvSpPr>
          <p:cNvPr id="184" name="Line"/>
          <p:cNvSpPr/>
          <p:nvPr/>
        </p:nvSpPr>
        <p:spPr>
          <a:xfrm flipH="1" flipV="1">
            <a:off x="3424360" y="7898314"/>
            <a:ext cx="2211799" cy="3279354"/>
          </a:xfrm>
          <a:prstGeom prst="line">
            <a:avLst/>
          </a:prstGeom>
          <a:ln w="7620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5" name="Line"/>
          <p:cNvSpPr/>
          <p:nvPr/>
        </p:nvSpPr>
        <p:spPr>
          <a:xfrm flipH="1" flipV="1">
            <a:off x="5943442" y="7934410"/>
            <a:ext cx="943767" cy="3217843"/>
          </a:xfrm>
          <a:prstGeom prst="line">
            <a:avLst/>
          </a:prstGeom>
          <a:ln w="7620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July 10th 2008"/>
          <p:cNvSpPr txBox="1"/>
          <p:nvPr/>
        </p:nvSpPr>
        <p:spPr>
          <a:xfrm>
            <a:off x="948795" y="1001663"/>
            <a:ext cx="9935012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/>
            </a:lvl1pPr>
          </a:lstStyle>
          <a:p>
            <a:r>
              <a:t>July 10th 2008</a:t>
            </a:r>
          </a:p>
        </p:txBody>
      </p:sp>
      <p:sp>
        <p:nvSpPr>
          <p:cNvPr id="188" name="Shock has an Alfvén Mach number of 87 and field-normal angle of 62°…"/>
          <p:cNvSpPr txBox="1"/>
          <p:nvPr/>
        </p:nvSpPr>
        <p:spPr>
          <a:xfrm>
            <a:off x="819312" y="3117378"/>
            <a:ext cx="11053259" cy="7481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36562" indent="-436562" algn="l">
              <a:lnSpc>
                <a:spcPct val="120000"/>
              </a:lnSpc>
              <a:buSzPct val="125000"/>
              <a:buChar char="•"/>
              <a:defRPr sz="4000" b="0"/>
            </a:pPr>
            <a:r>
              <a:t>Shock has an Alfvén Mach number of 87 and field-normal angle of 62°</a:t>
            </a:r>
            <a:br/>
            <a:endParaRPr/>
          </a:p>
          <a:p>
            <a:pPr marL="436562" indent="-436562" algn="l">
              <a:lnSpc>
                <a:spcPct val="120000"/>
              </a:lnSpc>
              <a:buSzPct val="125000"/>
              <a:buChar char="•"/>
              <a:defRPr sz="4000" b="0"/>
            </a:pPr>
            <a:r>
              <a:t>Enthalpy and energetic particle density are in competition</a:t>
            </a:r>
          </a:p>
          <a:p>
            <a:pPr algn="l">
              <a:lnSpc>
                <a:spcPct val="120000"/>
              </a:lnSpc>
              <a:defRPr sz="4000" b="0"/>
            </a:pPr>
            <a:endParaRPr/>
          </a:p>
          <a:p>
            <a:pPr marL="436562" indent="-436562" algn="l">
              <a:lnSpc>
                <a:spcPct val="120000"/>
              </a:lnSpc>
              <a:buSzPct val="125000"/>
              <a:buChar char="•"/>
              <a:defRPr sz="4000" b="0"/>
            </a:pPr>
            <a:r>
              <a:t>Proton temperature higher than oxygen ion suggests more energetic oxygen ions </a:t>
            </a:r>
            <a:br/>
            <a:endParaRPr/>
          </a:p>
          <a:p>
            <a:pPr marL="436562" indent="-436562" algn="l">
              <a:lnSpc>
                <a:spcPct val="120000"/>
              </a:lnSpc>
              <a:buSzPct val="125000"/>
              <a:buChar char="•"/>
              <a:defRPr sz="4000" b="0"/>
            </a:pPr>
            <a:r>
              <a:t>Oxygen ions make up over &gt;30% of downstream energy, total ions &gt;50%</a:t>
            </a:r>
          </a:p>
        </p:txBody>
      </p:sp>
      <p:pic>
        <p:nvPicPr>
          <p:cNvPr id="189" name="AZSGC Logo_300dpi.jpg" descr="AZSGC Logo_300dp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8658" y="10625442"/>
            <a:ext cx="1952581" cy="3021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2008_192_offset_temp_13.25_3hours.jpg" descr="2008_192_offset_temp_13.25_3hour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11146" y="1276572"/>
            <a:ext cx="12011729" cy="9008797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Upstream"/>
          <p:cNvSpPr txBox="1"/>
          <p:nvPr/>
        </p:nvSpPr>
        <p:spPr>
          <a:xfrm>
            <a:off x="19774256" y="4126620"/>
            <a:ext cx="1871775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Upstream</a:t>
            </a:r>
          </a:p>
        </p:txBody>
      </p:sp>
      <p:sp>
        <p:nvSpPr>
          <p:cNvPr id="192" name="Downstream"/>
          <p:cNvSpPr txBox="1"/>
          <p:nvPr/>
        </p:nvSpPr>
        <p:spPr>
          <a:xfrm>
            <a:off x="14687239" y="2145561"/>
            <a:ext cx="2400859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Downstream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43742" y="13081000"/>
            <a:ext cx="283816" cy="44722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94" name="Rectangle"/>
          <p:cNvSpPr/>
          <p:nvPr/>
        </p:nvSpPr>
        <p:spPr>
          <a:xfrm>
            <a:off x="16270951" y="2789893"/>
            <a:ext cx="2610503" cy="5779553"/>
          </a:xfrm>
          <a:prstGeom prst="rect">
            <a:avLst/>
          </a:prstGeom>
          <a:ln w="635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eptember 25th 2010"/>
          <p:cNvSpPr txBox="1"/>
          <p:nvPr/>
        </p:nvSpPr>
        <p:spPr>
          <a:xfrm>
            <a:off x="948795" y="1001663"/>
            <a:ext cx="9935012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/>
            </a:lvl1pPr>
          </a:lstStyle>
          <a:p>
            <a:r>
              <a:t>September 25th 2010</a:t>
            </a:r>
          </a:p>
        </p:txBody>
      </p:sp>
      <p:sp>
        <p:nvSpPr>
          <p:cNvPr id="197" name="Shock has an Alfvén Mach number of 27 and field-normal angle of 15°…"/>
          <p:cNvSpPr txBox="1"/>
          <p:nvPr/>
        </p:nvSpPr>
        <p:spPr>
          <a:xfrm>
            <a:off x="820379" y="3458616"/>
            <a:ext cx="11053260" cy="6798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36562" indent="-436562" algn="l">
              <a:lnSpc>
                <a:spcPct val="120000"/>
              </a:lnSpc>
              <a:buSzPct val="125000"/>
              <a:buChar char="•"/>
              <a:defRPr sz="4000" b="0"/>
            </a:pPr>
            <a:r>
              <a:t>Shock has an Alfvén Mach number of 27 and field-normal angle of 15°</a:t>
            </a:r>
            <a:br/>
            <a:endParaRPr/>
          </a:p>
          <a:p>
            <a:pPr marL="436562" indent="-436562" algn="l">
              <a:lnSpc>
                <a:spcPct val="120000"/>
              </a:lnSpc>
              <a:buSzPct val="125000"/>
              <a:buChar char="•"/>
              <a:defRPr sz="4000" b="0"/>
            </a:pPr>
            <a:r>
              <a:t>Kinetic energy drained from the shock into high oxygen temperature</a:t>
            </a:r>
            <a:br/>
            <a:endParaRPr/>
          </a:p>
          <a:p>
            <a:pPr marL="436562" indent="-436562" algn="l">
              <a:lnSpc>
                <a:spcPct val="120000"/>
              </a:lnSpc>
              <a:buSzPct val="125000"/>
              <a:buChar char="•"/>
              <a:defRPr sz="4000" b="0"/>
            </a:pPr>
            <a:r>
              <a:t>Bar graph agrees, shows more energetic protons </a:t>
            </a:r>
            <a:br/>
            <a:endParaRPr/>
          </a:p>
          <a:p>
            <a:pPr marL="436562" indent="-436562" algn="l">
              <a:lnSpc>
                <a:spcPct val="120000"/>
              </a:lnSpc>
              <a:buSzPct val="125000"/>
              <a:buChar char="•"/>
              <a:defRPr sz="4000" b="0"/>
            </a:pPr>
            <a:r>
              <a:t>Contribution from both ~60% of total energy</a:t>
            </a:r>
          </a:p>
        </p:txBody>
      </p:sp>
      <p:pic>
        <p:nvPicPr>
          <p:cNvPr id="198" name="AZSGC Logo_300dpi.jpg" descr="AZSGC Logo_300dp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8658" y="10625442"/>
            <a:ext cx="1952581" cy="3021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2010_298_offset_temp_16.00_3hours.jpg" descr="2010_298_offset_temp_16.00_3hou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2544" y="1279296"/>
            <a:ext cx="12011727" cy="900879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Upstream"/>
          <p:cNvSpPr txBox="1"/>
          <p:nvPr/>
        </p:nvSpPr>
        <p:spPr>
          <a:xfrm>
            <a:off x="19514160" y="4126620"/>
            <a:ext cx="1871775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Upstream</a:t>
            </a:r>
          </a:p>
        </p:txBody>
      </p:sp>
      <p:sp>
        <p:nvSpPr>
          <p:cNvPr id="201" name="Downstream"/>
          <p:cNvSpPr txBox="1"/>
          <p:nvPr/>
        </p:nvSpPr>
        <p:spPr>
          <a:xfrm>
            <a:off x="14374742" y="2739441"/>
            <a:ext cx="2400859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Downstream</a:t>
            </a:r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43742" y="13081000"/>
            <a:ext cx="283816" cy="44722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1014</Words>
  <Application>Microsoft Office PowerPoint</Application>
  <PresentationFormat>Custom</PresentationFormat>
  <Paragraphs>113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Helvetica Neue</vt:lpstr>
      <vt:lpstr>Helvetica Neue Medium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A. Coe</dc:creator>
  <cp:lastModifiedBy>Coe, Michelle A - (macoe)</cp:lastModifiedBy>
  <cp:revision>2</cp:revision>
  <dcterms:modified xsi:type="dcterms:W3CDTF">2023-04-14T21:37:29Z</dcterms:modified>
</cp:coreProperties>
</file>